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2" r:id="rId8"/>
    <p:sldId id="272" r:id="rId9"/>
    <p:sldId id="263" r:id="rId10"/>
    <p:sldId id="271" r:id="rId11"/>
    <p:sldId id="266" r:id="rId12"/>
    <p:sldId id="269" r:id="rId13"/>
    <p:sldId id="265" r:id="rId14"/>
    <p:sldId id="267" r:id="rId15"/>
    <p:sldId id="268" r:id="rId16"/>
    <p:sldId id="261" r:id="rId17"/>
    <p:sldId id="270" r:id="rId18"/>
    <p:sldId id="274" r:id="rId19"/>
    <p:sldId id="275" r:id="rId20"/>
    <p:sldId id="273" r:id="rId21"/>
    <p:sldId id="277" r:id="rId22"/>
    <p:sldId id="276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B8624-800B-4786-91F3-AAF235328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A475A2-5AE8-4986-9364-4162AA8BF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CA66D-2AA5-44CC-A1A2-BB7CD74D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C3DDC-5C93-4272-B41E-9358BC8B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3EBA0-7E74-454A-ACA6-7221E2D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49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16ED9-E94D-49C3-9087-AE968BF4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6195AB-0895-4A3D-8438-7E613049C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538FA8-21BA-4BFC-9733-6F6A5A7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280D5-815F-4BC3-B831-6496C274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F4F2A-8F93-4CD4-8F42-1C3D8A0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68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F5B4B6B-0A1E-4468-93B1-0432065DD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E47931-184B-4E25-B41D-B1290294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E87A8-D19A-4FFB-855C-C2035725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077292-0EC9-4947-A345-C6948013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0C396-F603-42A7-B48F-1880B511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59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F0191-51A3-427F-A207-6C240E8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D1D6C2-2091-4311-83F2-346B2B7E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8152BB-15F6-4327-8450-D86F65C4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992E76-2E1F-43CF-90D6-12C40759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23FBD-E79B-4CE5-8C96-320FF28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64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AB31-14BE-4D2C-8AFF-E7FEF142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A6C55-54E3-4A78-9000-5D4D9D426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B7FA58-53DD-4965-90B3-E8AA25FB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A58ED6-E179-419E-A62A-0A8F852C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838DB-88C2-46F1-83C7-831F31BF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19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4AA26-D170-422D-AEF2-8A208D68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84B50-488F-4511-82B0-1AE67620F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678A6A-2881-4440-A68F-7C56593FD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1E91D7-0ED9-4C96-8596-BC5D5DC0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78D7C8-5921-48E7-A389-AE3D86DA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571B32-D13F-415A-AA99-29B1392D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32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B7198-02C9-4620-995E-B13C9A4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5A0EEA-8002-41EE-8999-50C8D4D6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AB7BE1-50F0-4794-BE70-86B13B86E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FF27D-DE85-42C9-93A6-CDD667584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C80F19-C15E-47DB-BB19-BD184EAD2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1FD48E-8DB5-4E39-BA74-A1B4478B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92B9E6-0040-4814-B129-AC2FEC51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B63710E-67E9-4FE3-B3E3-7B72BD8D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84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4B176-2B97-4F9A-ADBC-F21B0D50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CDE42C-ABCB-4400-B212-D457B77E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58A6B-D313-4CB6-864D-626C2D03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61E9B4-6FB7-43CA-8405-2DA702D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0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150E8-DAC6-46D6-8049-8523B3EC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456E07-30C7-4CC1-B305-4A076241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D123B-62B9-4BC7-BA2B-B8FF82AA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DB9F8-D543-4632-B9BF-FD2A0836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31ED38-D999-4128-9E52-D032D83C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E94103-9281-402C-8236-866F8D517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BA66A0-B142-4BDC-BDAD-DC91769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E85B5A-589C-489E-9D33-33DBF6DC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77A98-30FB-4EAA-808C-7DA0EA55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B8241-9F06-4BE5-9700-C79EA2F6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03FCEE-8D2A-4930-A2E7-FDD90B1E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6247AD-9E49-43D8-9F65-865CE0C7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85B71D-3A88-478B-B60C-D5CFEE48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652CCA-FF59-4727-9048-802504D4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AF1FD6-BE1E-4357-A3CE-3D87738A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61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86F554-54CE-487F-8186-3B3F233B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3A72E1-7BCB-4C2A-8CEF-DBF23199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0BBB9-2895-4661-8D13-644C4D844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F168-ADC7-49AB-A9D7-A72D695C8F50}" type="datetimeFigureOut">
              <a:rPr lang="de-DE" smtClean="0"/>
              <a:t>07.05.2021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F9A04-EABC-495A-89B3-72BDEFAF2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AD536A-B814-4CE3-8DAF-EF972E422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52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BB909-0D91-44CF-9268-A6B2ED337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5086" y="1122363"/>
            <a:ext cx="5069151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Remote </a:t>
            </a:r>
            <a:br>
              <a:rPr lang="de-DE" dirty="0"/>
            </a:br>
            <a:r>
              <a:rPr lang="de-DE" dirty="0" err="1"/>
              <a:t>controlled</a:t>
            </a:r>
            <a:br>
              <a:rPr lang="de-DE" dirty="0"/>
            </a:br>
            <a:r>
              <a:rPr lang="de-DE" dirty="0"/>
              <a:t>fan </a:t>
            </a:r>
            <a:r>
              <a:rPr lang="de-DE" dirty="0" err="1"/>
              <a:t>boat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5276FE-6140-4644-B58B-A411CEC7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762" y="3602038"/>
            <a:ext cx="4900475" cy="1655762"/>
          </a:xfrm>
        </p:spPr>
        <p:txBody>
          <a:bodyPr/>
          <a:lstStyle/>
          <a:p>
            <a:r>
              <a:rPr lang="de-DE" dirty="0"/>
              <a:t>Design &amp; </a:t>
            </a:r>
            <a:r>
              <a:rPr lang="de-DE" dirty="0" err="1"/>
              <a:t>documentation</a:t>
            </a:r>
            <a:endParaRPr lang="de-DE" dirty="0"/>
          </a:p>
          <a:p>
            <a:r>
              <a:rPr lang="de-DE" dirty="0" err="1"/>
              <a:t>by</a:t>
            </a:r>
            <a:r>
              <a:rPr lang="de-DE" dirty="0"/>
              <a:t> Timo Benzel</a:t>
            </a:r>
          </a:p>
          <a:p>
            <a:r>
              <a:rPr lang="de-DE" dirty="0"/>
              <a:t>Tübingen, Germany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95560-4023-4000-BB5D-12D4469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6077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requirement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fullfilled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Boat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steerable</a:t>
            </a:r>
            <a:r>
              <a:rPr lang="de-DE" dirty="0">
                <a:sym typeface="Wingdings" panose="05000000000000000000" pitchFamily="2" charset="2"/>
              </a:rPr>
              <a:t> and thrust </a:t>
            </a:r>
            <a:r>
              <a:rPr lang="de-DE" dirty="0" err="1">
                <a:sym typeface="Wingdings" panose="05000000000000000000" pitchFamily="2" charset="2"/>
              </a:rPr>
              <a:t>controllable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The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/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22D2228-1243-4650-A44E-5D374F22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1703531"/>
            <a:ext cx="504825" cy="5048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3DE9A0E-945A-4459-9907-12480F15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254994"/>
            <a:ext cx="504825" cy="50482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2E6C2A-4CFD-4207-92EC-D1A0B73A0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806457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25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boats</a:t>
            </a:r>
            <a:r>
              <a:rPr lang="de-DE" dirty="0"/>
              <a:t> </a:t>
            </a:r>
            <a:r>
              <a:rPr lang="de-DE" dirty="0" err="1"/>
              <a:t>crossection</a:t>
            </a:r>
            <a:r>
              <a:rPr lang="de-DE" dirty="0"/>
              <a:t> was </a:t>
            </a:r>
            <a:r>
              <a:rPr lang="de-DE" dirty="0" err="1"/>
              <a:t>quite</a:t>
            </a:r>
            <a:r>
              <a:rPr lang="de-DE" dirty="0"/>
              <a:t> large and non-</a:t>
            </a:r>
            <a:r>
              <a:rPr lang="de-DE" dirty="0" err="1"/>
              <a:t>hydrodynamically</a:t>
            </a:r>
            <a:r>
              <a:rPr lang="de-DE" dirty="0"/>
              <a:t> </a:t>
            </a:r>
            <a:r>
              <a:rPr lang="de-DE" dirty="0" err="1"/>
              <a:t>shaped</a:t>
            </a:r>
            <a:r>
              <a:rPr lang="de-DE" dirty="0"/>
              <a:t>,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was </a:t>
            </a:r>
            <a:r>
              <a:rPr lang="de-DE" dirty="0" err="1"/>
              <a:t>especially</a:t>
            </a:r>
            <a:r>
              <a:rPr lang="de-DE" dirty="0"/>
              <a:t> prominent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caused</a:t>
            </a:r>
            <a:endParaRPr lang="de-DE" dirty="0"/>
          </a:p>
          <a:p>
            <a:pPr lvl="1"/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drag</a:t>
            </a:r>
            <a:endParaRPr lang="de-DE" dirty="0"/>
          </a:p>
          <a:p>
            <a:pPr lvl="1"/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spilling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blocks</a:t>
            </a:r>
            <a:br>
              <a:rPr lang="de-DE" dirty="0"/>
            </a:br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 (not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, but not ok)</a:t>
            </a:r>
          </a:p>
          <a:p>
            <a:pPr lvl="1"/>
            <a:r>
              <a:rPr lang="de-DE" dirty="0" err="1"/>
              <a:t>smaller</a:t>
            </a:r>
            <a:r>
              <a:rPr lang="de-DE" dirty="0"/>
              <a:t> max. </a:t>
            </a:r>
            <a:r>
              <a:rPr lang="de-DE" dirty="0" err="1"/>
              <a:t>velocity</a:t>
            </a:r>
            <a:r>
              <a:rPr lang="de-DE" dirty="0"/>
              <a:t> (</a:t>
            </a:r>
            <a:r>
              <a:rPr lang="de-DE" dirty="0" err="1"/>
              <a:t>ironically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thrust </a:t>
            </a:r>
            <a:r>
              <a:rPr lang="de-DE" dirty="0" err="1"/>
              <a:t>is</a:t>
            </a:r>
            <a:r>
              <a:rPr lang="de-DE" dirty="0"/>
              <a:t> high)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5B8A6C-A872-4239-A3F0-BA224245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90" y="2750603"/>
            <a:ext cx="4015941" cy="208065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0DF18A1-038D-4229-ADF9-817A897C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966975" y="1925898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4"/>
            <a:ext cx="8048440" cy="4519757"/>
          </a:xfrm>
        </p:spPr>
        <p:txBody>
          <a:bodyPr>
            <a:normAutofit/>
          </a:bodyPr>
          <a:lstStyle/>
          <a:p>
            <a:r>
              <a:rPr lang="de-DE" dirty="0"/>
              <a:t>The 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reached</a:t>
            </a:r>
            <a:r>
              <a:rPr lang="de-DE" dirty="0"/>
              <a:t> &gt;60°C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sink,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lot</a:t>
            </a:r>
            <a:br>
              <a:rPr lang="de-DE" dirty="0"/>
            </a:br>
            <a:r>
              <a:rPr lang="de-DE" dirty="0"/>
              <a:t>This </a:t>
            </a:r>
            <a:r>
              <a:rPr lang="de-DE" dirty="0" err="1"/>
              <a:t>temperature</a:t>
            </a:r>
            <a:r>
              <a:rPr lang="de-DE" dirty="0"/>
              <a:t> was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high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version</a:t>
            </a:r>
            <a:r>
              <a:rPr lang="de-DE" dirty="0"/>
              <a:t> 1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antenna</a:t>
            </a:r>
            <a:r>
              <a:rPr lang="de-DE" dirty="0"/>
              <a:t> was </a:t>
            </a:r>
            <a:br>
              <a:rPr lang="de-DE" dirty="0"/>
            </a:br>
            <a:r>
              <a:rPr lang="de-DE" dirty="0" err="1"/>
              <a:t>wound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ring </a:t>
            </a:r>
            <a:br>
              <a:rPr lang="de-DE" dirty="0"/>
            </a:b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reception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10m; </a:t>
            </a:r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acting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834A755A-A563-43A7-BE02-742366F48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8644" y="1690688"/>
            <a:ext cx="1303421" cy="1270998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id="{A17D4906-33B0-46F3-8D79-05B2CFB32CC9}"/>
              </a:ext>
            </a:extLst>
          </p:cNvPr>
          <p:cNvSpPr/>
          <p:nvPr/>
        </p:nvSpPr>
        <p:spPr>
          <a:xfrm>
            <a:off x="9525053" y="1783439"/>
            <a:ext cx="562258" cy="90150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EC5512-9092-4441-AE8F-D57B4D69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46" y="3429000"/>
            <a:ext cx="3359929" cy="266817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1686019-5022-4474-8753-B632140039B6}"/>
              </a:ext>
            </a:extLst>
          </p:cNvPr>
          <p:cNvCxnSpPr>
            <a:cxnSpLocks/>
          </p:cNvCxnSpPr>
          <p:nvPr/>
        </p:nvCxnSpPr>
        <p:spPr>
          <a:xfrm>
            <a:off x="4038600" y="4600575"/>
            <a:ext cx="6219825" cy="162514"/>
          </a:xfrm>
          <a:prstGeom prst="bentConnector3">
            <a:avLst>
              <a:gd name="adj1" fmla="val 50000"/>
            </a:avLst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F4CBBAB2-33D8-4B98-B20A-0885EDDB7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9083" y="1783439"/>
            <a:ext cx="504825" cy="50482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AA8373D-53AA-4955-BC83-CD0AC1F92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218242" y="3960814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4351338"/>
          </a:xfrm>
        </p:spPr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reverse thrust</a:t>
            </a:r>
          </a:p>
          <a:p>
            <a:r>
              <a:rPr lang="de-DE" dirty="0" err="1"/>
              <a:t>Improvements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design:</a:t>
            </a:r>
          </a:p>
          <a:p>
            <a:pPr lvl="1"/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crosssection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katamaran</a:t>
            </a:r>
            <a:r>
              <a:rPr lang="de-DE" dirty="0"/>
              <a:t> design</a:t>
            </a:r>
          </a:p>
          <a:p>
            <a:pPr lvl="1"/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-bridge </a:t>
            </a:r>
            <a:r>
              <a:rPr lang="de-DE" dirty="0" err="1"/>
              <a:t>inverter</a:t>
            </a:r>
            <a:r>
              <a:rPr lang="de-DE" dirty="0"/>
              <a:t> design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possiblity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inverting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reverse thrust</a:t>
            </a:r>
          </a:p>
          <a:p>
            <a:pPr lvl="1"/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DC-DC </a:t>
            </a:r>
            <a:r>
              <a:rPr lang="de-DE" dirty="0" err="1"/>
              <a:t>step</a:t>
            </a:r>
            <a:r>
              <a:rPr lang="de-DE" dirty="0"/>
              <a:t>-down </a:t>
            </a:r>
            <a:r>
              <a:rPr lang="de-DE" dirty="0" err="1"/>
              <a:t>converter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5V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90E9EA-3045-468C-8660-0ADEACD7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873"/>
            <a:ext cx="10067925" cy="540012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975" y="1486448"/>
            <a:ext cx="3086100" cy="259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321611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D06B-7931-49F5-AC92-6010026B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9858375" cy="1325563"/>
          </a:xfrm>
        </p:spPr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DF08442-7AA7-4751-8C1B-E0651288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825625"/>
            <a:ext cx="597036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was </a:t>
            </a:r>
            <a:r>
              <a:rPr lang="de-DE" dirty="0" err="1"/>
              <a:t>screwed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supported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washers</a:t>
            </a:r>
            <a:r>
              <a:rPr lang="de-DE" dirty="0"/>
              <a:t> and </a:t>
            </a:r>
            <a:r>
              <a:rPr lang="de-DE" dirty="0" err="1"/>
              <a:t>cardboard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ofter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foam</a:t>
            </a:r>
            <a:r>
              <a:rPr lang="de-DE" dirty="0"/>
              <a:t> block</a:t>
            </a:r>
          </a:p>
          <a:p>
            <a:r>
              <a:rPr lang="de-DE" dirty="0"/>
              <a:t>The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a </a:t>
            </a:r>
            <a:r>
              <a:rPr lang="de-DE" dirty="0" err="1"/>
              <a:t>thick</a:t>
            </a:r>
            <a:r>
              <a:rPr lang="de-DE" dirty="0"/>
              <a:t> </a:t>
            </a:r>
            <a:r>
              <a:rPr lang="de-DE" dirty="0" err="1"/>
              <a:t>wire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r>
              <a:rPr lang="de-DE" dirty="0"/>
              <a:t> ist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reception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F4C2EE-A67D-412A-98EF-24A732C3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3471" r="26093" b="5325"/>
          <a:stretch/>
        </p:blipFill>
        <p:spPr>
          <a:xfrm>
            <a:off x="6437092" y="1409699"/>
            <a:ext cx="5650133" cy="53308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D86351F-545E-407E-894E-499788DF2DC4}"/>
              </a:ext>
            </a:extLst>
          </p:cNvPr>
          <p:cNvCxnSpPr/>
          <p:nvPr/>
        </p:nvCxnSpPr>
        <p:spPr>
          <a:xfrm>
            <a:off x="5981700" y="4057650"/>
            <a:ext cx="2962275" cy="1543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D454524-3C67-4615-8E53-FAE55223EC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81" t="14137" r="18430" b="37705"/>
          <a:stretch/>
        </p:blipFill>
        <p:spPr>
          <a:xfrm>
            <a:off x="9020175" y="0"/>
            <a:ext cx="3171825" cy="2304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34F321-9EDF-458F-9EFF-3C4FFB6909BD}"/>
              </a:ext>
            </a:extLst>
          </p:cNvPr>
          <p:cNvCxnSpPr>
            <a:cxnSpLocks/>
          </p:cNvCxnSpPr>
          <p:nvPr/>
        </p:nvCxnSpPr>
        <p:spPr>
          <a:xfrm flipV="1">
            <a:off x="6096000" y="1257300"/>
            <a:ext cx="3902869" cy="1190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723D4AB-3591-4914-9910-7311098741CB}"/>
              </a:ext>
            </a:extLst>
          </p:cNvPr>
          <p:cNvCxnSpPr>
            <a:cxnSpLocks/>
          </p:cNvCxnSpPr>
          <p:nvPr/>
        </p:nvCxnSpPr>
        <p:spPr>
          <a:xfrm>
            <a:off x="5981700" y="4972050"/>
            <a:ext cx="600075" cy="85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3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67500" cy="4667249"/>
          </a:xfrm>
        </p:spPr>
        <p:txBody>
          <a:bodyPr>
            <a:normAutofit/>
          </a:bodyPr>
          <a:lstStyle/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</a:t>
            </a:r>
            <a:r>
              <a:rPr lang="de-DE" dirty="0" err="1"/>
              <a:t>fans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AC </a:t>
            </a:r>
            <a:r>
              <a:rPr lang="de-DE" dirty="0" err="1"/>
              <a:t>voltage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rectifier</a:t>
            </a:r>
            <a:r>
              <a:rPr lang="de-DE" dirty="0"/>
              <a:t> </a:t>
            </a: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supply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brushes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apply</a:t>
            </a:r>
            <a:r>
              <a:rPr lang="de-DE" dirty="0">
                <a:sym typeface="Wingdings" panose="05000000000000000000" pitchFamily="2" charset="2"/>
              </a:rPr>
              <a:t> negative </a:t>
            </a:r>
            <a:r>
              <a:rPr lang="de-DE" dirty="0" err="1">
                <a:sym typeface="Wingdings" panose="05000000000000000000" pitchFamily="2" charset="2"/>
              </a:rPr>
              <a:t>voltages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motor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rectifier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But: </a:t>
            </a:r>
            <a:r>
              <a:rPr lang="de-DE" dirty="0" err="1">
                <a:sym typeface="Wingdings" panose="05000000000000000000" pitchFamily="2" charset="2"/>
              </a:rPr>
              <a:t>leave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intermediate </a:t>
            </a:r>
            <a:r>
              <a:rPr lang="de-DE" dirty="0" err="1">
                <a:sym typeface="Wingdings" panose="05000000000000000000" pitchFamily="2" charset="2"/>
              </a:rPr>
              <a:t>circuit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capcitor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makes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high </a:t>
            </a:r>
            <a:r>
              <a:rPr lang="de-DE" dirty="0" err="1">
                <a:sym typeface="Wingdings" panose="05000000000000000000" pitchFamily="2" charset="2"/>
              </a:rPr>
              <a:t>voltage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sparks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brushes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affect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power </a:t>
            </a:r>
            <a:r>
              <a:rPr lang="de-DE" dirty="0" err="1">
                <a:sym typeface="Wingdings" panose="05000000000000000000" pitchFamily="2" charset="2"/>
              </a:rPr>
              <a:t>electronics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much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7108" y="1978024"/>
            <a:ext cx="3618051" cy="39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5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3835" cy="4351338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now</a:t>
            </a:r>
            <a:r>
              <a:rPr lang="de-DE" dirty="0"/>
              <a:t>  &gt; 20m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straighened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antenna</a:t>
            </a:r>
            <a:r>
              <a:rPr lang="de-DE" dirty="0">
                <a:sym typeface="Wingdings" panose="05000000000000000000" pitchFamily="2" charset="2"/>
              </a:rPr>
              <a:t> design </a:t>
            </a:r>
            <a:r>
              <a:rPr lang="de-DE" dirty="0" err="1">
                <a:sym typeface="Wingdings" panose="05000000000000000000" pitchFamily="2" charset="2"/>
              </a:rPr>
              <a:t>works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/>
              <a:t>the</a:t>
            </a:r>
            <a:r>
              <a:rPr lang="de-DE" dirty="0"/>
              <a:t> fan was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upward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a </a:t>
            </a:r>
            <a:r>
              <a:rPr lang="de-DE" dirty="0" err="1"/>
              <a:t>torque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down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still </a:t>
            </a:r>
            <a:r>
              <a:rPr lang="de-DE" dirty="0" err="1"/>
              <a:t>caused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drag</a:t>
            </a:r>
            <a:endParaRPr lang="de-DE" dirty="0"/>
          </a:p>
          <a:p>
            <a:pPr lvl="1"/>
            <a:r>
              <a:rPr lang="de-DE" dirty="0" err="1"/>
              <a:t>smaller</a:t>
            </a:r>
            <a:r>
              <a:rPr lang="de-DE" dirty="0"/>
              <a:t> max. </a:t>
            </a:r>
            <a:r>
              <a:rPr lang="de-DE" dirty="0" err="1"/>
              <a:t>velocity</a:t>
            </a:r>
            <a:r>
              <a:rPr lang="de-DE" dirty="0"/>
              <a:t> (</a:t>
            </a:r>
            <a:r>
              <a:rPr lang="de-DE" dirty="0" err="1"/>
              <a:t>ironically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less</a:t>
            </a:r>
            <a:r>
              <a:rPr lang="de-DE" dirty="0"/>
              <a:t> thrust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but </a:t>
            </a:r>
            <a:r>
              <a:rPr lang="de-DE" dirty="0" err="1"/>
              <a:t>downward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182034" y="3347170"/>
            <a:ext cx="504825" cy="50482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D8C89A1-9811-4EE4-BC85-56448A3AC0FE}"/>
              </a:ext>
            </a:extLst>
          </p:cNvPr>
          <p:cNvGrpSpPr/>
          <p:nvPr/>
        </p:nvGrpSpPr>
        <p:grpSpPr>
          <a:xfrm>
            <a:off x="8211844" y="3260434"/>
            <a:ext cx="3724994" cy="1481720"/>
            <a:chOff x="8342193" y="4142000"/>
            <a:chExt cx="3724994" cy="148172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A0BF61-9564-4E3F-9673-0F6C54267C1D}"/>
                </a:ext>
              </a:extLst>
            </p:cNvPr>
            <p:cNvSpPr/>
            <p:nvPr/>
          </p:nvSpPr>
          <p:spPr>
            <a:xfrm>
              <a:off x="9278478" y="5088297"/>
              <a:ext cx="2086252" cy="3965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301949DA-7C69-46E6-980A-381ACAD2A4C6}"/>
                </a:ext>
              </a:extLst>
            </p:cNvPr>
            <p:cNvSpPr/>
            <p:nvPr/>
          </p:nvSpPr>
          <p:spPr>
            <a:xfrm rot="15248338">
              <a:off x="9322319" y="4521116"/>
              <a:ext cx="516549" cy="389093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809F36-4BCA-45C8-9B6E-AFB3DEDA5757}"/>
                </a:ext>
              </a:extLst>
            </p:cNvPr>
            <p:cNvSpPr/>
            <p:nvPr/>
          </p:nvSpPr>
          <p:spPr>
            <a:xfrm>
              <a:off x="9571166" y="4928499"/>
              <a:ext cx="173115" cy="1953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13F2F4B-7E2A-4600-9E08-EAF8C7EFC524}"/>
                </a:ext>
              </a:extLst>
            </p:cNvPr>
            <p:cNvSpPr txBox="1"/>
            <p:nvPr/>
          </p:nvSpPr>
          <p:spPr>
            <a:xfrm>
              <a:off x="9357421" y="4534992"/>
              <a:ext cx="559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fan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F6A03F3F-AD62-473A-8031-7B3D250F70F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V="1">
              <a:off x="9767733" y="4496784"/>
              <a:ext cx="631556" cy="16570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6D41FDF-1214-4E86-9E69-EC1108D1E2E8}"/>
                </a:ext>
              </a:extLst>
            </p:cNvPr>
            <p:cNvCxnSpPr>
              <a:cxnSpLocks/>
            </p:cNvCxnSpPr>
            <p:nvPr/>
          </p:nvCxnSpPr>
          <p:spPr>
            <a:xfrm>
              <a:off x="9767733" y="4468437"/>
              <a:ext cx="620454" cy="7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CE9AFBA-401E-4CF0-963B-9F6E5A15125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 flipV="1">
              <a:off x="9757872" y="4449105"/>
              <a:ext cx="9861" cy="2133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D5F8E19-3F90-40F7-BC07-87781120700D}"/>
                </a:ext>
              </a:extLst>
            </p:cNvPr>
            <p:cNvSpPr txBox="1"/>
            <p:nvPr/>
          </p:nvSpPr>
          <p:spPr>
            <a:xfrm>
              <a:off x="10306539" y="4394971"/>
              <a:ext cx="76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F0"/>
                  </a:solidFill>
                </a:rPr>
                <a:t>thrust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E9B985F-BB6F-4552-97A1-A4D4CD30D27D}"/>
                </a:ext>
              </a:extLst>
            </p:cNvPr>
            <p:cNvSpPr txBox="1"/>
            <p:nvPr/>
          </p:nvSpPr>
          <p:spPr>
            <a:xfrm>
              <a:off x="9657723" y="4142000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Forward thrust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A5A2DB0-D6E1-4045-9131-7F506D9761C3}"/>
                </a:ext>
              </a:extLst>
            </p:cNvPr>
            <p:cNvSpPr txBox="1"/>
            <p:nvPr/>
          </p:nvSpPr>
          <p:spPr>
            <a:xfrm>
              <a:off x="8342193" y="4260161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16" name="Bogen 15">
              <a:extLst>
                <a:ext uri="{FF2B5EF4-FFF2-40B4-BE49-F238E27FC236}">
                  <a16:creationId xmlns:a16="http://schemas.microsoft.com/office/drawing/2014/main" id="{886121E1-B962-44A0-87C4-7C10B13F50AD}"/>
                </a:ext>
              </a:extLst>
            </p:cNvPr>
            <p:cNvSpPr/>
            <p:nvPr/>
          </p:nvSpPr>
          <p:spPr>
            <a:xfrm>
              <a:off x="9934654" y="4833764"/>
              <a:ext cx="843629" cy="789956"/>
            </a:xfrm>
            <a:prstGeom prst="arc">
              <a:avLst>
                <a:gd name="adj1" fmla="val 14626940"/>
                <a:gd name="adj2" fmla="val 0"/>
              </a:avLst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56C1031-C477-4224-87EA-9850F0762E2F}"/>
                </a:ext>
              </a:extLst>
            </p:cNvPr>
            <p:cNvSpPr txBox="1"/>
            <p:nvPr/>
          </p:nvSpPr>
          <p:spPr>
            <a:xfrm>
              <a:off x="10801731" y="4826687"/>
              <a:ext cx="1265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FF0000"/>
                  </a:solidFill>
                </a:rPr>
                <a:t>Torque due </a:t>
              </a:r>
              <a:r>
                <a:rPr lang="de-DE" sz="1400" dirty="0" err="1">
                  <a:solidFill>
                    <a:srgbClr val="FF0000"/>
                  </a:solidFill>
                </a:rPr>
                <a:t>to</a:t>
              </a:r>
              <a:r>
                <a:rPr lang="de-DE" sz="1400" dirty="0">
                  <a:solidFill>
                    <a:srgbClr val="FF0000"/>
                  </a:solidFill>
                </a:rPr>
                <a:t> </a:t>
              </a:r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7E4FD96-89B1-4A46-9C0B-9E7367E7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182035" y="1854348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6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1221" cy="4351338"/>
          </a:xfrm>
        </p:spPr>
        <p:txBody>
          <a:bodyPr>
            <a:normAutofit/>
          </a:bodyPr>
          <a:lstStyle/>
          <a:p>
            <a:r>
              <a:rPr lang="de-DE" dirty="0"/>
              <a:t>The RC </a:t>
            </a:r>
            <a:r>
              <a:rPr lang="de-DE" dirty="0" err="1"/>
              <a:t>receiver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at </a:t>
            </a:r>
            <a:r>
              <a:rPr lang="de-DE" dirty="0" err="1"/>
              <a:t>home</a:t>
            </a:r>
            <a:r>
              <a:rPr lang="de-DE" dirty="0"/>
              <a:t> (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Symptom: All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behaved</a:t>
            </a:r>
            <a:r>
              <a:rPr lang="de-DE" dirty="0"/>
              <a:t> </a:t>
            </a:r>
            <a:r>
              <a:rPr lang="de-DE" dirty="0" err="1"/>
              <a:t>erratic</a:t>
            </a:r>
            <a:endParaRPr lang="de-DE" dirty="0"/>
          </a:p>
          <a:p>
            <a:pPr lvl="1"/>
            <a:r>
              <a:rPr lang="de-DE" dirty="0"/>
              <a:t>Root </a:t>
            </a:r>
            <a:r>
              <a:rPr lang="de-DE" dirty="0" err="1"/>
              <a:t>cause</a:t>
            </a:r>
            <a:r>
              <a:rPr lang="de-DE" dirty="0"/>
              <a:t> lies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receiver</a:t>
            </a:r>
            <a:endParaRPr lang="de-DE" dirty="0"/>
          </a:p>
          <a:p>
            <a:pPr lvl="1"/>
            <a:r>
              <a:rPr lang="de-DE" dirty="0"/>
              <a:t>Origin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harmonics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DC-DC </a:t>
            </a:r>
            <a:r>
              <a:rPr lang="de-DE" dirty="0" err="1"/>
              <a:t>converter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receiver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35 MHz RC </a:t>
            </a:r>
            <a:r>
              <a:rPr lang="de-DE" dirty="0" err="1">
                <a:sym typeface="Wingdings" panose="05000000000000000000" pitchFamily="2" charset="2"/>
              </a:rPr>
              <a:t>system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replaced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2,4 Ghz </a:t>
            </a:r>
            <a:r>
              <a:rPr lang="de-DE" dirty="0" err="1">
                <a:sym typeface="Wingdings" panose="05000000000000000000" pitchFamily="2" charset="2"/>
              </a:rPr>
              <a:t>system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robust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disturbances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129421" y="1821882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de-DE" dirty="0"/>
              <a:t>Power </a:t>
            </a:r>
            <a:r>
              <a:rPr lang="de-DE" dirty="0" err="1"/>
              <a:t>supply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br>
              <a:rPr lang="de-DE" dirty="0"/>
            </a:b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5V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DC-DC </a:t>
            </a:r>
            <a:r>
              <a:rPr lang="de-DE" dirty="0" err="1"/>
              <a:t>converter</a:t>
            </a:r>
            <a:r>
              <a:rPr lang="de-DE" dirty="0"/>
              <a:t> </a:t>
            </a:r>
            <a:r>
              <a:rPr lang="de-DE" dirty="0" err="1"/>
              <a:t>ripples</a:t>
            </a:r>
            <a:r>
              <a:rPr lang="de-DE" dirty="0"/>
              <a:t> </a:t>
            </a:r>
            <a:r>
              <a:rPr lang="de-DE" dirty="0" err="1"/>
              <a:t>dramatically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2Vpp </a:t>
            </a:r>
            <a:r>
              <a:rPr lang="de-DE" dirty="0" err="1"/>
              <a:t>value</a:t>
            </a:r>
            <a:r>
              <a:rPr lang="de-DE" dirty="0"/>
              <a:t> at 80 kHz</a:t>
            </a:r>
            <a:br>
              <a:rPr lang="de-DE" dirty="0"/>
            </a:b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8B94A99-1CF6-43A7-8FF1-9790A05A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86" y="3561193"/>
            <a:ext cx="4679272" cy="31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01599-BC00-4685-BE4E-577C72AE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A7403-39E3-4948-BC49-C282539C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a remote </a:t>
            </a:r>
            <a:r>
              <a:rPr lang="de-DE" dirty="0" err="1"/>
              <a:t>controlled</a:t>
            </a:r>
            <a:r>
              <a:rPr lang="de-DE" dirty="0"/>
              <a:t> (RC)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electronic </a:t>
            </a:r>
            <a:r>
              <a:rPr lang="de-DE" dirty="0" err="1"/>
              <a:t>trash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fan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steering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styrofoam</a:t>
            </a:r>
            <a:endParaRPr lang="de-DE" dirty="0"/>
          </a:p>
          <a:p>
            <a:pPr lvl="1"/>
            <a:r>
              <a:rPr lang="de-DE" dirty="0"/>
              <a:t>a 35MHz RC-sender and </a:t>
            </a:r>
            <a:r>
              <a:rPr lang="de-DE" dirty="0" err="1"/>
              <a:t>receiver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airplane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A91CAB-4113-4C61-9685-190DE082D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5424" y="148018"/>
            <a:ext cx="1846556" cy="13803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00D2CC-686C-4378-9680-11F20FE5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910" y="2963463"/>
            <a:ext cx="2346343" cy="15214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EF0B8A9-BC53-4A8C-A9EE-60BDAED5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585" y="1528409"/>
            <a:ext cx="1684612" cy="11757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013DD5E-61F2-4D97-B6AA-1F8517CA97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9910" y="4552389"/>
            <a:ext cx="2291963" cy="20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147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tilted</a:t>
            </a:r>
            <a:r>
              <a:rPr lang="de-DE" dirty="0"/>
              <a:t> </a:t>
            </a:r>
            <a:r>
              <a:rPr lang="de-DE" dirty="0" err="1"/>
              <a:t>downwards</a:t>
            </a:r>
            <a:r>
              <a:rPr lang="de-DE" dirty="0"/>
              <a:t>, such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rising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power </a:t>
            </a:r>
            <a:r>
              <a:rPr lang="de-DE" dirty="0" err="1"/>
              <a:t>supply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br>
              <a:rPr lang="de-DE" dirty="0"/>
            </a:b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ripples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2Vpp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large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35Mhz RC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2,4 GHz </a:t>
            </a:r>
            <a:r>
              <a:rPr lang="de-DE" dirty="0" err="1"/>
              <a:t>system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</a:t>
            </a:r>
            <a:r>
              <a:rPr lang="de-DE" dirty="0" err="1"/>
              <a:t>Build-up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291221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Power </a:t>
                </a:r>
                <a:r>
                  <a:rPr lang="de-DE" dirty="0" err="1"/>
                  <a:t>supply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 </a:t>
                </a:r>
                <a:r>
                  <a:rPr lang="de-DE" dirty="0" err="1"/>
                  <a:t>needs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installed</a:t>
                </a:r>
                <a:endParaRPr lang="de-DE" dirty="0"/>
              </a:p>
              <a:p>
                <a:pPr lvl="1"/>
                <a:r>
                  <a:rPr lang="de-DE" dirty="0"/>
                  <a:t>R-C-</a:t>
                </a:r>
                <a:r>
                  <a:rPr lang="de-DE" dirty="0" err="1"/>
                  <a:t>lowpass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330µF </a:t>
                </a:r>
                <a:r>
                  <a:rPr lang="de-DE" dirty="0" err="1"/>
                  <a:t>capacitor</a:t>
                </a:r>
                <a:r>
                  <a:rPr lang="de-DE" dirty="0"/>
                  <a:t> and a 7 Ohm </a:t>
                </a:r>
                <a:r>
                  <a:rPr lang="de-DE" dirty="0" err="1"/>
                  <a:t>resistor</a:t>
                </a:r>
                <a:br>
                  <a:rPr lang="de-DE" dirty="0"/>
                </a:b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=69</m:t>
                    </m:r>
                  </m:oMath>
                </a14:m>
                <a:r>
                  <a:rPr lang="de-DE" dirty="0"/>
                  <a:t> Hz</a:t>
                </a:r>
                <a:br>
                  <a:rPr lang="de-DE" dirty="0"/>
                </a:b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enough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telling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from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the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voltage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plot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over</a:t>
                </a:r>
                <a:r>
                  <a:rPr lang="de-DE" dirty="0">
                    <a:sym typeface="Wingdings" panose="05000000000000000000" pitchFamily="2" charset="2"/>
                  </a:rPr>
                  <a:t> time</a:t>
                </a: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291221" cy="4351338"/>
              </a:xfrm>
              <a:blipFill>
                <a:blip r:embed="rId2"/>
                <a:stretch>
                  <a:fillRect l="-1181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E6602E8A-F751-40C3-A24F-AB7D320BC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14068"/>
            <a:ext cx="4601192" cy="304862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03FBE7-168B-4256-AF26-8EE6D3C85639}"/>
              </a:ext>
            </a:extLst>
          </p:cNvPr>
          <p:cNvSpPr txBox="1"/>
          <p:nvPr/>
        </p:nvSpPr>
        <p:spPr>
          <a:xfrm>
            <a:off x="2192784" y="4944862"/>
            <a:ext cx="228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rgbClr val="FFC000"/>
                </a:solidFill>
              </a:rPr>
              <a:t>No</a:t>
            </a:r>
            <a:r>
              <a:rPr lang="de-DE" sz="2800" b="1" dirty="0">
                <a:solidFill>
                  <a:srgbClr val="FFC000"/>
                </a:solidFill>
              </a:rPr>
              <a:t> </a:t>
            </a:r>
            <a:r>
              <a:rPr lang="de-DE" sz="2800" b="1" dirty="0" err="1">
                <a:solidFill>
                  <a:srgbClr val="FFC000"/>
                </a:solidFill>
              </a:rPr>
              <a:t>lowpass</a:t>
            </a:r>
            <a:endParaRPr lang="de-DE" sz="2800" b="1" dirty="0">
              <a:solidFill>
                <a:srgbClr val="FFC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3AD2087-E1D7-4055-850D-666DF802B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691" y="3614068"/>
            <a:ext cx="4368525" cy="304862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3400AA5-3BD4-428E-9940-4B909F05155B}"/>
              </a:ext>
            </a:extLst>
          </p:cNvPr>
          <p:cNvSpPr txBox="1"/>
          <p:nvPr/>
        </p:nvSpPr>
        <p:spPr>
          <a:xfrm>
            <a:off x="6772181" y="4944862"/>
            <a:ext cx="228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69Hz-lowpass</a:t>
            </a:r>
          </a:p>
        </p:txBody>
      </p:sp>
    </p:spTree>
    <p:extLst>
      <p:ext uri="{BB962C8B-B14F-4D97-AF65-F5344CB8AC3E}">
        <p14:creationId xmlns:p14="http://schemas.microsoft.com/office/powerpoint/2010/main" val="594698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555CF-46BA-45AB-A51A-442334F4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</a:t>
            </a:r>
            <a:r>
              <a:rPr lang="de-DE" dirty="0" err="1"/>
              <a:t>Build-up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C8B7A0-C733-4457-B746-BC48B66B0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07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5619F-D9DF-4DEB-B319-DDBF88FA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1EFFF-AF21-4C49-8F84-10E098C8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(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basically</a:t>
            </a:r>
            <a:r>
              <a:rPr lang="de-DE" dirty="0"/>
              <a:t> a </a:t>
            </a:r>
            <a:r>
              <a:rPr lang="de-DE" dirty="0" err="1"/>
              <a:t>trash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)</a:t>
            </a:r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maneuvers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steerable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at least 50m</a:t>
            </a:r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boats</a:t>
            </a:r>
            <a:r>
              <a:rPr lang="de-DE" dirty="0"/>
              <a:t> thrust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controllable</a:t>
            </a:r>
            <a:r>
              <a:rPr lang="de-DE" dirty="0"/>
              <a:t> via remote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not </a:t>
            </a:r>
            <a:r>
              <a:rPr lang="de-DE" dirty="0" err="1"/>
              <a:t>disintegrate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0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5990" cy="4351338"/>
          </a:xfrm>
        </p:spPr>
        <p:txBody>
          <a:bodyPr>
            <a:normAutofit/>
          </a:bodyPr>
          <a:lstStyle/>
          <a:p>
            <a:r>
              <a:rPr lang="de-DE" dirty="0"/>
              <a:t>Use a primitive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proof-of-concept</a:t>
            </a:r>
            <a:endParaRPr lang="de-DE" dirty="0"/>
          </a:p>
          <a:p>
            <a:pPr lvl="1"/>
            <a:r>
              <a:rPr lang="de-DE" dirty="0"/>
              <a:t>Use an </a:t>
            </a:r>
            <a:r>
              <a:rPr lang="de-DE" dirty="0" err="1"/>
              <a:t>emmiter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PWM</a:t>
            </a:r>
          </a:p>
          <a:p>
            <a:pPr lvl="1"/>
            <a:r>
              <a:rPr lang="de-DE" dirty="0"/>
              <a:t>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power an Arduino Nano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endParaRPr lang="de-DE" dirty="0"/>
          </a:p>
          <a:p>
            <a:pPr lvl="1"/>
            <a:r>
              <a:rPr lang="de-DE" dirty="0" err="1"/>
              <a:t>screw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servo‘s</a:t>
            </a:r>
            <a:r>
              <a:rPr lang="de-DE" dirty="0"/>
              <a:t> </a:t>
            </a:r>
            <a:r>
              <a:rPr lang="de-DE" dirty="0" err="1"/>
              <a:t>plastic</a:t>
            </a:r>
            <a:r>
              <a:rPr lang="de-DE" dirty="0"/>
              <a:t> </a:t>
            </a:r>
            <a:r>
              <a:rPr lang="de-DE" dirty="0" err="1"/>
              <a:t>mounting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will find a </a:t>
            </a:r>
            <a:r>
              <a:rPr lang="de-DE" dirty="0" err="1"/>
              <a:t>way</a:t>
            </a:r>
            <a:r>
              <a:rPr lang="de-DE" dirty="0"/>
              <a:t> ;) )</a:t>
            </a:r>
          </a:p>
          <a:p>
            <a:pPr lvl="1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5ADF67-E7AC-4E5E-8426-47D07B23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3448975"/>
            <a:ext cx="3012177" cy="28421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9091DFA-F4C4-4702-80D5-EE9CFA51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710148"/>
            <a:ext cx="3243323" cy="19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Parts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fan</a:t>
            </a:r>
          </a:p>
          <a:p>
            <a:r>
              <a:rPr lang="de-DE" dirty="0"/>
              <a:t>a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steering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styrofoam</a:t>
            </a:r>
            <a:endParaRPr lang="de-DE" dirty="0"/>
          </a:p>
          <a:p>
            <a:r>
              <a:rPr lang="de-DE" dirty="0"/>
              <a:t>a 35MHz RC-sender and </a:t>
            </a:r>
            <a:r>
              <a:rPr lang="de-DE" dirty="0" err="1"/>
              <a:t>receiver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airplane</a:t>
            </a:r>
            <a:endParaRPr lang="de-DE" dirty="0"/>
          </a:p>
          <a:p>
            <a:r>
              <a:rPr lang="de-DE" dirty="0"/>
              <a:t>an Arduino </a:t>
            </a:r>
            <a:r>
              <a:rPr lang="de-DE" dirty="0" err="1"/>
              <a:t>nano</a:t>
            </a:r>
            <a:endParaRPr lang="de-DE" dirty="0"/>
          </a:p>
          <a:p>
            <a:r>
              <a:rPr lang="de-DE" dirty="0"/>
              <a:t>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endParaRPr lang="de-DE" dirty="0"/>
          </a:p>
          <a:p>
            <a:r>
              <a:rPr lang="de-DE" dirty="0"/>
              <a:t>Power MOSFET </a:t>
            </a:r>
            <a:r>
              <a:rPr lang="de-DE" dirty="0" err="1"/>
              <a:t>with</a:t>
            </a:r>
            <a:r>
              <a:rPr lang="de-DE" dirty="0"/>
              <a:t> 5V </a:t>
            </a:r>
            <a:r>
              <a:rPr lang="de-DE" dirty="0" err="1"/>
              <a:t>Vds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8654" y="96928"/>
            <a:ext cx="1394842" cy="12169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D63283-24AA-499E-A329-1F3D244A67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654" y="2070007"/>
            <a:ext cx="1427280" cy="9255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878666-ED03-49CA-BC97-A6CEFE61AD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592" y="1311369"/>
            <a:ext cx="1086965" cy="7586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B0F74C-7944-4CBC-8561-F661F66F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1551" y="3032356"/>
            <a:ext cx="1394383" cy="12567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1F9B78-B5CA-4DF6-B69E-EC0C5B591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198" y="4325958"/>
            <a:ext cx="2013751" cy="11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309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Start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cutting</a:t>
            </a:r>
            <a:r>
              <a:rPr lang="de-DE" dirty="0"/>
              <a:t> a hole in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/</a:t>
            </a:r>
            <a:r>
              <a:rPr lang="de-DE" dirty="0" err="1"/>
              <a:t>plywood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mounted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mount fan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plastic</a:t>
            </a:r>
            <a:r>
              <a:rPr lang="de-DE" dirty="0"/>
              <a:t>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eletronic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Mount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on top </a:t>
            </a:r>
            <a:r>
              <a:rPr lang="de-DE" dirty="0" err="1"/>
              <a:t>into</a:t>
            </a:r>
            <a:r>
              <a:rPr lang="de-DE" dirty="0"/>
              <a:t> hole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694" y="3648721"/>
            <a:ext cx="2588769" cy="284415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595AC88-09A5-473F-A9BC-2D46B760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424" y="4021583"/>
            <a:ext cx="4087135" cy="24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381" cy="448639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Connect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r>
              <a:rPr lang="de-DE" dirty="0"/>
              <a:t> in </a:t>
            </a:r>
            <a:r>
              <a:rPr lang="de-DE" dirty="0" err="1"/>
              <a:t>series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fan </a:t>
            </a:r>
            <a:r>
              <a:rPr lang="de-DE" dirty="0" err="1"/>
              <a:t>speed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batteries</a:t>
            </a:r>
            <a:r>
              <a:rPr lang="de-DE" dirty="0"/>
              <a:t> just </a:t>
            </a:r>
            <a:r>
              <a:rPr lang="de-DE" dirty="0" err="1"/>
              <a:t>try</a:t>
            </a:r>
            <a:r>
              <a:rPr lang="de-DE" dirty="0"/>
              <a:t> out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perfboard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on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schematic</a:t>
            </a:r>
            <a:endParaRPr lang="de-DE" dirty="0"/>
          </a:p>
          <a:p>
            <a:pPr marL="514350" indent="-514350">
              <a:buFont typeface="+mj-lt"/>
              <a:buAutoNum type="arabicPeriod" startAt="4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F3D77-51F5-47B4-95E9-EC0879D3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07" y="1997475"/>
            <a:ext cx="6641252" cy="3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9E1960A-E60E-48F8-A691-B9B22073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41" y="1819924"/>
            <a:ext cx="7891259" cy="443883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693FBB-6C07-488C-A505-9B8DCE29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2" b="6796"/>
          <a:stretch/>
        </p:blipFill>
        <p:spPr>
          <a:xfrm>
            <a:off x="8188634" y="1557523"/>
            <a:ext cx="3857625" cy="47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7505" cy="44863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connect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clamping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tapping</a:t>
            </a:r>
            <a:r>
              <a:rPr lang="de-DE" dirty="0"/>
              <a:t> </a:t>
            </a:r>
            <a:r>
              <a:rPr lang="de-DE" dirty="0" err="1"/>
              <a:t>screws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glue</a:t>
            </a:r>
            <a:br>
              <a:rPr lang="de-DE" dirty="0"/>
            </a:br>
            <a:r>
              <a:rPr lang="de-DE" dirty="0"/>
              <a:t>I </a:t>
            </a:r>
            <a:r>
              <a:rPr lang="de-DE" dirty="0" err="1"/>
              <a:t>clamped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sticks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i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screws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Careful</a:t>
            </a:r>
            <a:r>
              <a:rPr lang="de-DE" dirty="0"/>
              <a:t>: Test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corrosive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(e.g. </a:t>
            </a:r>
            <a:r>
              <a:rPr lang="de-DE" dirty="0" err="1"/>
              <a:t>superglue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thorugh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4FE803-4D89-49B2-80E6-B1D0199A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27" y="1690688"/>
            <a:ext cx="5140073" cy="4323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655E98-2E75-41BF-AC5E-79654EEB141F}"/>
              </a:ext>
            </a:extLst>
          </p:cNvPr>
          <p:cNvSpPr txBox="1"/>
          <p:nvPr/>
        </p:nvSpPr>
        <p:spPr>
          <a:xfrm>
            <a:off x="7217546" y="6211669"/>
            <a:ext cx="48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Version 1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swim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bath</a:t>
            </a:r>
            <a:r>
              <a:rPr lang="de-DE" dirty="0"/>
              <a:t> </a:t>
            </a:r>
            <a:r>
              <a:rPr lang="de-DE" dirty="0" err="1"/>
              <a:t>tub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18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1135</Words>
  <Application>Microsoft Office PowerPoint</Application>
  <PresentationFormat>Breitbild</PresentationFormat>
  <Paragraphs>101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</vt:lpstr>
      <vt:lpstr>Remote  controlled fan boat</vt:lpstr>
      <vt:lpstr>Project goal</vt:lpstr>
      <vt:lpstr>Requirements</vt:lpstr>
      <vt:lpstr>Version 1 – Goal</vt:lpstr>
      <vt:lpstr>Version 1 – Parts used</vt:lpstr>
      <vt:lpstr>Version 1 – Build-up documentation</vt:lpstr>
      <vt:lpstr>Version 1 – Build-up documentation</vt:lpstr>
      <vt:lpstr>Version 1 – Build-up documentation</vt:lpstr>
      <vt:lpstr>Version 1 – Build-up documentation</vt:lpstr>
      <vt:lpstr>Version 1 – Validation</vt:lpstr>
      <vt:lpstr>Version 1 – Validation</vt:lpstr>
      <vt:lpstr>Version 1 – Validation</vt:lpstr>
      <vt:lpstr>Version 2 – Goals</vt:lpstr>
      <vt:lpstr>Version 2 – Build-up documentation</vt:lpstr>
      <vt:lpstr>Version 2 – Build-up documentation</vt:lpstr>
      <vt:lpstr>Version 2 – Build-up documentation</vt:lpstr>
      <vt:lpstr>Version 2 – Validation </vt:lpstr>
      <vt:lpstr>Version 2 – Validation </vt:lpstr>
      <vt:lpstr>Version 2 – Validation </vt:lpstr>
      <vt:lpstr>Version 3 – Goals</vt:lpstr>
      <vt:lpstr>Version 3 – Build-up</vt:lpstr>
      <vt:lpstr>Version 3 – Build-up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 controlled fan boat</dc:title>
  <dc:creator>Timo Benzel</dc:creator>
  <cp:lastModifiedBy>Timo Benzel</cp:lastModifiedBy>
  <cp:revision>83</cp:revision>
  <dcterms:created xsi:type="dcterms:W3CDTF">2021-04-30T20:02:38Z</dcterms:created>
  <dcterms:modified xsi:type="dcterms:W3CDTF">2021-05-07T15:07:39Z</dcterms:modified>
</cp:coreProperties>
</file>